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6" r:id="rId4"/>
    <p:sldId id="263" r:id="rId5"/>
    <p:sldId id="267" r:id="rId6"/>
    <p:sldId id="270" r:id="rId7"/>
    <p:sldId id="271" r:id="rId8"/>
    <p:sldId id="272" r:id="rId9"/>
    <p:sldId id="264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18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8A828-AD99-4CD9-9278-2670CE116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2A91A94-E13D-4E86-B487-F3C05DD53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48B858-2BED-4E65-8130-C4E1065A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E20E-A756-4EB6-82C3-FA25D30B6D0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B795D3-8649-4E03-A4E1-610C4EE9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4968EF-BC3C-4C19-8CF9-1ACD9853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6382-5634-4EA8-98B3-655473D01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1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1D2DA-4529-43E6-953D-97CBB956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C857932-116F-413F-BB2A-CEC3ACCC3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313EDA-1291-4E7B-BDC5-D01B17F5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E20E-A756-4EB6-82C3-FA25D30B6D0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50061E-0084-41E2-ACC0-CF948923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F8B939-C0AA-4E64-B6F3-6AA26B3D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6382-5634-4EA8-98B3-655473D01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7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DE37A0F-F466-47BA-B5CF-0C2BADFCF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9457F7-4401-4D24-B62C-D80BE7F6F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CFA916-2F77-4C6E-9D14-FFF7A7EB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E20E-A756-4EB6-82C3-FA25D30B6D0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C042E2-9812-4D44-AE8F-AFB81A55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B0EA87-DE7C-40AB-9E37-F98CDDE7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6382-5634-4EA8-98B3-655473D01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9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19C5D5-7EC6-4902-942F-9B114D07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2A06AB-601D-4D6E-A77C-96F69B192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F16792-1553-43E9-9788-5001EEF1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E20E-A756-4EB6-82C3-FA25D30B6D0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582723-80FC-4664-9540-DDB3C674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E97E7-007D-494F-933A-6522330B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6382-5634-4EA8-98B3-655473D01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7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2CDC95-64DC-48FC-87E3-86EE2B8A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43ED84-4F1D-4177-83B0-6EE56BCBA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B53713-4CB3-4964-996D-EDCDFB4A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E20E-A756-4EB6-82C3-FA25D30B6D0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219362-818A-4EC4-9165-C2882A66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C9DE22-B63D-44E7-B340-394371B2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6382-5634-4EA8-98B3-655473D01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0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6B3AED-0C9A-42AB-9EDC-AA8ACCEE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EF7DC3-B694-4D2D-BE14-B107131DA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827E69-3F0A-4CCB-BA9F-389806606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4A3F969-957A-4029-BD54-FAE2305A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E20E-A756-4EB6-82C3-FA25D30B6D0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1C75D4-E1D3-44A5-B06C-77DB04F0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A8932C-035C-47CB-A777-171DB2ED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6382-5634-4EA8-98B3-655473D01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9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E72D3B-9248-401D-8F5A-8BD1C0D8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A1194D-6F73-4DAA-917C-853A34C1B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B972072-47ED-4B34-B0D0-4A46E7C40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B01245B-B5BD-4B7E-A164-FA2F76A1F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3411150-32D0-459F-AD29-171D63BE9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979B895-B797-4080-9E73-0BCD9879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E20E-A756-4EB6-82C3-FA25D30B6D0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F14EB5B-2E7B-498A-A949-74EE6306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0EC109A-2187-4AE7-9F03-ECD6596F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6382-5634-4EA8-98B3-655473D01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6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F47BA2-5D61-4E2A-A83F-F35BE38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49FDD3-DACC-47BF-8E67-D759180F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E20E-A756-4EB6-82C3-FA25D30B6D0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751D44-2DFA-47A0-A9AC-273039CD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0D1659-0DF2-499C-B6AB-387879ED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6382-5634-4EA8-98B3-655473D01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5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6D658B-A5CE-4D8C-8D13-A7CA7302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E20E-A756-4EB6-82C3-FA25D30B6D0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9C52581-FD5E-4F82-BDCD-DF2A0BDB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541E35-475A-42AE-BF09-CDD3647C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6382-5634-4EA8-98B3-655473D01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8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A43583-9301-4043-82C1-4FA3DAD5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4BF0E2-6A22-4796-9E79-D6BECD53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680A73-7D73-4FA2-9B40-8E6A9389B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7149DF-4EBE-4B11-B631-B2E21925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E20E-A756-4EB6-82C3-FA25D30B6D0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E97E49-62BA-447B-AE21-CAC237CF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ABA97E0-8A13-4FFD-97C0-B3325035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6382-5634-4EA8-98B3-655473D01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7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AED3DB-3309-4B6F-B8B1-CC23D4DE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5724FB4-AD53-4158-B276-5B34D0AA5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E698C8A-5D99-488A-905A-A0CC034B5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C69088-9FC3-40BE-8A0B-308F7E1D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E20E-A756-4EB6-82C3-FA25D30B6D0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A3F79EC-42E2-4A2D-9970-A28CBBFB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727B6B-0D7F-4108-B786-2BEC4529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6382-5634-4EA8-98B3-655473D01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93FC93-116F-44D9-8A47-A0B94339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E18FE5-9A28-4A10-BDCB-EFF498BE0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3B5387-E954-4C97-99BA-F841DE996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7E20E-A756-4EB6-82C3-FA25D30B6D0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ACAABB-A0C9-47A3-AE09-8CE23533F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C565BA-68D2-40BC-A995-B75CCE979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46382-5634-4EA8-98B3-655473D01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-chita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du-chita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-chita.ru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8211F7-514C-4939-83AC-C7C803A6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67" t="40610" r="32731" b="29836"/>
          <a:stretch/>
        </p:blipFill>
        <p:spPr>
          <a:xfrm>
            <a:off x="917329" y="1515329"/>
            <a:ext cx="10524393" cy="5097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6D9740-C037-4E78-A343-D43BBD0A4FC1}"/>
              </a:ext>
            </a:extLst>
          </p:cNvPr>
          <p:cNvSpPr txBox="1"/>
          <p:nvPr/>
        </p:nvSpPr>
        <p:spPr>
          <a:xfrm>
            <a:off x="583224" y="244760"/>
            <a:ext cx="10691446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1000"/>
              </a:spcAft>
            </a:pPr>
            <a:r>
              <a:rPr lang="ru-RU" sz="2400" b="1" i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приема в 1 класс </a:t>
            </a:r>
          </a:p>
          <a:p>
            <a:pPr lvl="1" algn="ctr">
              <a:spcAft>
                <a:spcPts val="1000"/>
              </a:spcAft>
            </a:pPr>
            <a:r>
              <a:rPr lang="ru-RU" sz="2400" b="1" i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учреждений </a:t>
            </a:r>
          </a:p>
          <a:p>
            <a:pPr lvl="1" algn="ctr">
              <a:spcAft>
                <a:spcPts val="1000"/>
              </a:spcAft>
            </a:pPr>
            <a:r>
              <a:rPr lang="ru-RU" sz="2400" b="1" i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округа «Город Чита» в 202</a:t>
            </a:r>
            <a:r>
              <a:rPr lang="en-US" sz="2400" b="1" i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году</a:t>
            </a:r>
            <a:endParaRPr lang="ru-RU" sz="24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89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736700F-06F8-474E-8D34-A19C7B59F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5" t="42332" r="34346" b="24390"/>
          <a:stretch/>
        </p:blipFill>
        <p:spPr>
          <a:xfrm>
            <a:off x="0" y="0"/>
            <a:ext cx="12192000" cy="71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5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E9C046-5ED8-4108-99C8-8B0F8ADF5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7135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DA91DA-40CC-4754-8D8B-366F29E80505}"/>
              </a:ext>
            </a:extLst>
          </p:cNvPr>
          <p:cNvSpPr txBox="1"/>
          <p:nvPr/>
        </p:nvSpPr>
        <p:spPr>
          <a:xfrm>
            <a:off x="532213" y="462536"/>
            <a:ext cx="10607040" cy="4156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Документы, регламентирующие запись в 1 класс</a:t>
            </a:r>
            <a:endParaRPr lang="en-US" sz="18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от 29 декабря 2012 года № 273-ФЗ</a:t>
            </a:r>
            <a:endParaRPr lang="en-US" sz="18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 Российской Федерации «Об утверждении порядка приема  на обучение по образовательным программам начального общего, основного общего и среднего общего образования» от 02 сентября  2020  г. №  458.</a:t>
            </a:r>
            <a:endParaRPr lang="en-US" sz="18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Администрации городского округа «Город Чита» от 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30.12.2020 года №567 </a:t>
            </a:r>
            <a:endParaRPr lang="ru-RU" sz="18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Комитета образования Администрации городского округа «Город 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Чита» от 14.01.2021 года 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№6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Комитета образования Администрации городского округа «Город 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Чита» от 14.01.2021 года 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№7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Ознакомиться  можно на сайте 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www.edu-chita.ru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разделе «Ваш ребенок идет в 1 класс!»</a:t>
            </a:r>
            <a:endParaRPr lang="ru-RU" sz="18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F0B2EB-502E-4258-8806-D0E51AD8FF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6" r="10815" b="54528"/>
          <a:stretch/>
        </p:blipFill>
        <p:spPr>
          <a:xfrm>
            <a:off x="398946" y="4241962"/>
            <a:ext cx="10873574" cy="215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0328CF-90B2-4D01-9A7B-A48F357CA7D6}"/>
              </a:ext>
            </a:extLst>
          </p:cNvPr>
          <p:cNvSpPr txBox="1"/>
          <p:nvPr/>
        </p:nvSpPr>
        <p:spPr>
          <a:xfrm>
            <a:off x="927100" y="330116"/>
            <a:ext cx="10853420" cy="6234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заявлений в первый класс для граждан, проживающих на закрепленной территории, начинается                          </a:t>
            </a:r>
            <a:r>
              <a:rPr lang="ru-RU" sz="18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01 апреля  и завершается не позднее 30 июня 2021 года.</a:t>
            </a:r>
            <a:endParaRPr lang="en-US" sz="1800" i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Местом жительства несовершеннолетних детей признаётся место жительства их родителей или одного из родителей(опекунов)</a:t>
            </a: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Регистрация по месту жительства несовершеннолетнего возможно только с родителями (опекунами)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общеобразовательную организацию, прикрепленную к месту регистрации вашей семьи, можно самостоятельно на сайте </a:t>
            </a:r>
            <a:r>
              <a:rPr lang="en-US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www.edu-chita.ru</a:t>
            </a:r>
            <a:r>
              <a:rPr lang="en-US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разделе  «Образовательные учреждения – Школы города»</a:t>
            </a:r>
            <a:r>
              <a:rPr lang="en-US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детей, не проживающих на закрепленной территории, прием заявлений в первый класс начинается                            </a:t>
            </a:r>
            <a:r>
              <a:rPr lang="ru-RU" sz="18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06  июля текущего года до момента заполнения свободных мест, но не позднее 05 сентября.</a:t>
            </a:r>
            <a:endParaRPr lang="ru-RU" sz="1600" i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C427783-2DA3-4CF1-BF1F-BDFBB7D5F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17" r="1354" b="46493"/>
          <a:stretch/>
        </p:blipFill>
        <p:spPr>
          <a:xfrm>
            <a:off x="82550" y="2589658"/>
            <a:ext cx="12026900" cy="276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568C02-9197-431A-9F8D-FFB06D114386}"/>
              </a:ext>
            </a:extLst>
          </p:cNvPr>
          <p:cNvSpPr txBox="1"/>
          <p:nvPr/>
        </p:nvSpPr>
        <p:spPr>
          <a:xfrm>
            <a:off x="614680" y="1049719"/>
            <a:ext cx="62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19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0ADC78-2211-471A-9F0F-1E763FE52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1" t="11673" r="38385" b="32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934F31-D960-4487-82DE-E4085B7BD768}"/>
              </a:ext>
            </a:extLst>
          </p:cNvPr>
          <p:cNvSpPr txBox="1"/>
          <p:nvPr/>
        </p:nvSpPr>
        <p:spPr>
          <a:xfrm>
            <a:off x="975360" y="39757"/>
            <a:ext cx="11216641" cy="723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500" dirty="0"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01 апреля 2021 года по 30 июня 2021 года будет проводиться прием заявлений на зачисление в первый класс:</a:t>
            </a:r>
            <a:endParaRPr lang="ru-RU" sz="15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детей, проживающих на закрепленной территории;</a:t>
            </a:r>
            <a:endParaRPr lang="ru-RU" sz="15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военнослужащих по месту жительства их семей; </a:t>
            </a:r>
            <a:endParaRPr lang="ru-RU" sz="15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сотрудников полиции и сотрудников органов внутренних дел, не являющихся сотрудниками полиции;</a:t>
            </a:r>
            <a:endParaRPr lang="ru-RU" sz="15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сотрудников полиции, сотрудников органов внутренних дел, не являющихся сотрудниками полиции; погибшего (умершего) вследствие увечья или иного повреждения здоровья, полученных в связи с выполнением служебных обязанностей;</a:t>
            </a:r>
            <a:endParaRPr lang="ru-RU" sz="15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сотрудников полиции, умерших вследствие заболевания, полученного в период прохождения службы в полиции; службы в учреждениях и органах; </a:t>
            </a:r>
            <a:endParaRPr lang="ru-RU" sz="15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гражданина Российской Федерации, уволенного со службы в полиции или уволенного со службы в учреждениях и органах вследствие увечья или иного повреждения здоровья, полученных в связи с выполнением служебных и исключивших возможность дальнейшего прохождения службы в полиции или прохождения службы в учреждениях и органах;</a:t>
            </a:r>
            <a:endParaRPr lang="ru-RU" sz="15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гражданина Российской Федерации, умершего в течение одного года после увольнения со службы   в учреждениях и органах вследствие увечья или иного повреждения здоровья, полученных в связи с выполнением служебных обязанностей, либо вследствие заболевания, полученного в период прохождения службы в полиции, исключивших возможность дальнейшего прохождения службы в полиции;</a:t>
            </a:r>
            <a:endParaRPr lang="ru-RU" sz="15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детей, находящихся (находившихся) на иждивении сотрудника, гражданина Российской Федерации, указанных в пунктах 3-7; </a:t>
            </a:r>
            <a:endParaRPr lang="ru-RU" sz="15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детей, братья и (или) сестры которых посещают данную ОО на дату поступления ребенка в ОО.</a:t>
            </a:r>
            <a:endParaRPr lang="ru-RU" sz="15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r>
              <a:rPr lang="ru-RU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подтверждения права на первоочередное предоставление места в Учреждении граждане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представляют оригиналы и копии  справки  с места работы (службы).</a:t>
            </a:r>
            <a:endParaRPr lang="ru-RU" sz="15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60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49386B-171F-4E60-BA1F-5E09E8FBB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6" t="11058" r="43577" b="3230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42AD63-BCA4-421A-B875-49E07841C236}"/>
              </a:ext>
            </a:extLst>
          </p:cNvPr>
          <p:cNvSpPr txBox="1"/>
          <p:nvPr/>
        </p:nvSpPr>
        <p:spPr>
          <a:xfrm>
            <a:off x="1053549" y="696896"/>
            <a:ext cx="6191314" cy="49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 класс зачисляются дети, которым на 1 сентября исполнится 6 лет и 6 месяцев при отсутствии противопоказаний по состоянию здоровья, но не позже достижения ими</a:t>
            </a:r>
            <a:r>
              <a:rPr lang="ru-RU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 восьми лет. </a:t>
            </a:r>
            <a:r>
              <a:rPr lang="ru-RU" i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заявлению родителей (законных представителей) учредитель общеобразовательной организации вправе разрешить прием детей в общеобразовательную организацию.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дети, достигшие школьного возраста, зачисляются в первый класс общеобразовательной организации  независимо от уровня их подготовки. 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 в</a:t>
            </a:r>
            <a:r>
              <a:rPr lang="ru-RU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класс осуществляется без вступительных испытаний.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в муниципальную общеобразовательную организацию осуществляется на бесплатной основе.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0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54FB2D-D417-464B-B615-4BF48450B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DFD335-49AB-45D8-8E8A-10B218D26046}"/>
              </a:ext>
            </a:extLst>
          </p:cNvPr>
          <p:cNvSpPr txBox="1"/>
          <p:nvPr/>
        </p:nvSpPr>
        <p:spPr>
          <a:xfrm>
            <a:off x="552450" y="303048"/>
            <a:ext cx="11087100" cy="4632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 о приеме на обучение может быть подано одним из следующих способов (п. 23 Порядка):</a:t>
            </a:r>
            <a:endParaRPr lang="ru-RU" sz="16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при личном визите в школу;</a:t>
            </a:r>
            <a:endParaRPr lang="ru-RU" sz="16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через операторов почтовой связи общего пользования заказным письмом с уведомлением о вручении;</a:t>
            </a:r>
            <a:endParaRPr lang="ru-RU" sz="16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в электронной форме посредством электронной почты общеобразовательной организации или электронной информационной системы общеобразовательной организации;</a:t>
            </a:r>
            <a:endParaRPr lang="ru-RU" sz="16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 использованием функционала региональных порталов государственных и муниципальных услуг, являющихся государственными информационными системами субъектов России, созданными органами государственной власти субъектов России(портал госуслуг).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Ознакомиться с </a:t>
            </a:r>
            <a:r>
              <a:rPr lang="ru-RU" sz="18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Инструкцией 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записи в 1 класс через портал госуслуг можно на сайте </a:t>
            </a:r>
            <a:r>
              <a:rPr lang="en-US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www.edu-chita.ru</a:t>
            </a:r>
            <a:r>
              <a:rPr lang="en-US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разделе</a:t>
            </a:r>
            <a:r>
              <a:rPr lang="en-US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«Ваш ребенок идет в 1 класс!»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A2BFEA8-3E63-4BF1-A109-A43D30E82B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6" r="1980" b="54528"/>
          <a:stretch/>
        </p:blipFill>
        <p:spPr>
          <a:xfrm>
            <a:off x="120650" y="4589076"/>
            <a:ext cx="11950700" cy="215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73F6C8-7DC7-4235-9F90-2EFB24001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009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E3C612E0-E563-42CE-AFB4-41E4EC61241F}"/>
              </a:ext>
            </a:extLst>
          </p:cNvPr>
          <p:cNvSpPr/>
          <p:nvPr/>
        </p:nvSpPr>
        <p:spPr>
          <a:xfrm>
            <a:off x="441960" y="4556760"/>
            <a:ext cx="2255520" cy="85344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A31BCD-7E36-446A-99CD-AF83B5EB5791}"/>
              </a:ext>
            </a:extLst>
          </p:cNvPr>
          <p:cNvSpPr txBox="1"/>
          <p:nvPr/>
        </p:nvSpPr>
        <p:spPr>
          <a:xfrm>
            <a:off x="624840" y="629838"/>
            <a:ext cx="10363200" cy="4794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Порядка приема(п.26) установлено, что вместе с заявлением представляются:</a:t>
            </a:r>
            <a:endParaRPr lang="ru-RU" sz="16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копия документа, удостоверяющего личность родителя (законного представителя) ребенка или поступающего;</a:t>
            </a:r>
            <a:endParaRPr lang="ru-RU" sz="16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рождении ребенка или документа, подтверждающего родство заявителя;</a:t>
            </a:r>
            <a:endParaRPr lang="ru-RU" sz="16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копия документа, подтверждающего установление опеки или попечительства (при необходимости);</a:t>
            </a:r>
            <a:endParaRPr lang="ru-RU" sz="16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копия документа о регистрации ребенка или поступающего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(для зачисления в первом потоке);</a:t>
            </a:r>
            <a:endParaRPr lang="ru-RU" sz="16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копия заключения психолого-медико-педагогической комиссии (при наличии);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одитель (законный) представитель ребенка, являющегося иностранным гражданином или лицом без гражданства, должны дополнительно предъявить документ, подтверждающий право ребенка на пребывание в Российской Федерации.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6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документы представляют на русском языке или вместе с заверенным в установленном порядке переводом на русский язык.</a:t>
            </a:r>
            <a:endParaRPr lang="ru-RU" sz="16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1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026CCB-4FF8-4E29-AB6C-832867CA5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3A4124-58C0-4870-89BB-227EF8C99250}"/>
              </a:ext>
            </a:extLst>
          </p:cNvPr>
          <p:cNvSpPr txBox="1"/>
          <p:nvPr/>
        </p:nvSpPr>
        <p:spPr>
          <a:xfrm>
            <a:off x="387350" y="914356"/>
            <a:ext cx="11417300" cy="3888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ч. 4 ст. 67 Закона </a:t>
            </a:r>
            <a:r>
              <a:rPr lang="ru-RU" sz="17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от 29 декабря 2012 года № 273-ФЗ</a:t>
            </a:r>
            <a:endParaRPr lang="en-US" sz="17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отказать </a:t>
            </a:r>
            <a:r>
              <a:rPr lang="ru-RU" sz="17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приеме </a:t>
            </a:r>
            <a:r>
              <a:rPr lang="ru-RU" sz="1700" u="sng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отсутствии свободных мест 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отказать в приеме могут при отсутствии документов, подтверждающих:</a:t>
            </a:r>
            <a:endParaRPr lang="ru-RU" sz="17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родство заявителя (или законность представления им прав ребенка);</a:t>
            </a:r>
            <a:endParaRPr lang="ru-RU" sz="17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что по состоянию на 1 сентября текущего года поступающему будет не менее шести с половиной и не более восьми лет, а для поступающих моложе шести с половиной или старше восьми лет — при отсутствии разрешения учредителя;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7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 поступающих в первом потоке отказать в приеме в школу также можно при отсутствии документов, подтверждающих, что поступающий проживает на территории, за которой закреплена школа, или проживает в одной семье и имеет общее место жительства со своими братьями и (или) сестрами, которые уже обучаются в данной школе.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A4D30B-3B48-47E3-8E0C-A9425B97304E}"/>
              </a:ext>
            </a:extLst>
          </p:cNvPr>
          <p:cNvSpPr txBox="1"/>
          <p:nvPr/>
        </p:nvSpPr>
        <p:spPr>
          <a:xfrm>
            <a:off x="274320" y="4691343"/>
            <a:ext cx="11643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8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отсутствия мест в муниципальной общеобразовательной организации родители (законные представители) ребенка для решения вопроса о его устройстве в другую общеобразовательную организацию обращаются непосредственно в комитет образования администрации городского округа «Город Чита» </a:t>
            </a:r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RU" sz="18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8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г.Чита</a:t>
            </a:r>
            <a:r>
              <a:rPr lang="ru-RU" sz="18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ул.Заб</a:t>
            </a:r>
            <a:r>
              <a:rPr lang="ru-RU" sz="1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айкальского</a:t>
            </a:r>
            <a:r>
              <a:rPr lang="ru-RU" sz="18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рабочего д.94, </a:t>
            </a:r>
            <a:r>
              <a:rPr lang="ru-RU" sz="18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210.)</a:t>
            </a:r>
            <a:endParaRPr lang="ru-RU" sz="18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63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A6AA96-5756-4323-AAC5-B533D00E88D3}"/>
              </a:ext>
            </a:extLst>
          </p:cNvPr>
          <p:cNvSpPr txBox="1"/>
          <p:nvPr/>
        </p:nvSpPr>
        <p:spPr>
          <a:xfrm>
            <a:off x="0" y="3249637"/>
            <a:ext cx="12192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комитете образования администрации городского округа «Город Чита» работает телефон «Горячей линии» - 35-30-21, </a:t>
            </a:r>
          </a:p>
          <a:p>
            <a:pPr algn="ctr"/>
            <a:r>
              <a:rPr lang="ru-RU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которому можно задать интересующие вас вопросы. </a:t>
            </a:r>
          </a:p>
          <a:p>
            <a:pPr algn="ctr"/>
            <a:endParaRPr lang="ru-RU" sz="28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работы «Горячей линии»: </a:t>
            </a:r>
          </a:p>
          <a:p>
            <a:pPr algn="ctr"/>
            <a:r>
              <a:rPr lang="ru-RU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рабочие дни с 10.00 до 17-00,  перерыв с 13-00 до 14-00. </a:t>
            </a:r>
            <a:endParaRPr lang="en-US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30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30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EEEF4A3-9F8E-40A5-83CE-0924EC18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91" y="530597"/>
            <a:ext cx="9355017" cy="2278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FAE089-4AD3-4618-A110-85EB2BE072EB}"/>
              </a:ext>
            </a:extLst>
          </p:cNvPr>
          <p:cNvSpPr txBox="1"/>
          <p:nvPr/>
        </p:nvSpPr>
        <p:spPr>
          <a:xfrm>
            <a:off x="1174651" y="5003963"/>
            <a:ext cx="487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53588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737</Words>
  <Application>Microsoft Office PowerPoint</Application>
  <PresentationFormat>Произвольный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Тамаровская</cp:lastModifiedBy>
  <cp:revision>74</cp:revision>
  <dcterms:created xsi:type="dcterms:W3CDTF">2021-02-08T13:17:50Z</dcterms:created>
  <dcterms:modified xsi:type="dcterms:W3CDTF">2021-02-18T08:44:50Z</dcterms:modified>
</cp:coreProperties>
</file>